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9" r:id="rId2"/>
    <p:sldId id="306" r:id="rId3"/>
    <p:sldId id="309" r:id="rId4"/>
    <p:sldId id="295" r:id="rId5"/>
    <p:sldId id="310" r:id="rId6"/>
    <p:sldId id="311" r:id="rId7"/>
    <p:sldId id="301" r:id="rId8"/>
    <p:sldId id="287" r:id="rId9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6F4"/>
    <a:srgbClr val="503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5000">
                    <a:srgbClr val="0070C0"/>
                  </a:gs>
                  <a:gs pos="85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gradFill>
                <a:gsLst>
                  <a:gs pos="45000">
                    <a:srgbClr val="FFC000"/>
                  </a:gs>
                  <a:gs pos="95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</c:spPr>
          </c:dPt>
          <c:dPt>
            <c:idx val="2"/>
            <c:invertIfNegative val="0"/>
            <c:bubble3D val="0"/>
            <c:spPr>
              <a:gradFill>
                <a:gsLst>
                  <a:gs pos="22000">
                    <a:srgbClr val="00B050"/>
                  </a:gs>
                  <a:gs pos="99000">
                    <a:schemeClr val="accent1">
                      <a:tint val="44500"/>
                      <a:satMod val="160000"/>
                    </a:schemeClr>
                  </a:gs>
                  <a:gs pos="67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200" b="1"/>
                    </a:pPr>
                    <a:r>
                      <a:rPr lang="ru-RU" dirty="0" smtClean="0"/>
                      <a:t>1 983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1 544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9 месяцев 2016</c:v>
                </c:pt>
                <c:pt idx="1">
                  <c:v>9 месяцев 2017</c:v>
                </c:pt>
                <c:pt idx="2">
                  <c:v>9 месяцев 2018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1508</c:v>
                </c:pt>
                <c:pt idx="1">
                  <c:v>850</c:v>
                </c:pt>
                <c:pt idx="2">
                  <c:v>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91227648"/>
        <c:axId val="59628288"/>
      </c:barChart>
      <c:catAx>
        <c:axId val="9122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b" anchorCtr="1"/>
          <a:lstStyle/>
          <a:p>
            <a:pPr>
              <a:defRPr sz="1494" b="1">
                <a:solidFill>
                  <a:srgbClr val="005AA9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628288"/>
        <c:crosses val="autoZero"/>
        <c:auto val="1"/>
        <c:lblAlgn val="ctr"/>
        <c:lblOffset val="100"/>
        <c:noMultiLvlLbl val="0"/>
      </c:catAx>
      <c:valAx>
        <c:axId val="5962828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9122764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69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785978503135941E-2"/>
          <c:y val="0.12245165158550986"/>
          <c:w val="0.94265850520929051"/>
          <c:h val="0.7923371816285201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CC00"/>
              </a:solidFill>
            </c:spPr>
          </c:dPt>
          <c:dLbls>
            <c:delete val="1"/>
          </c:dLbls>
          <c:val>
            <c:numRef>
              <c:f>Лист1!$B$5:$B$7</c:f>
              <c:numCache>
                <c:formatCode>General</c:formatCode>
                <c:ptCount val="3"/>
                <c:pt idx="0">
                  <c:v>40</c:v>
                </c:pt>
                <c:pt idx="1">
                  <c:v>65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-100"/>
        <c:axId val="32601088"/>
        <c:axId val="89976768"/>
      </c:barChart>
      <c:catAx>
        <c:axId val="32601088"/>
        <c:scaling>
          <c:orientation val="minMax"/>
        </c:scaling>
        <c:delete val="1"/>
        <c:axPos val="l"/>
        <c:majorTickMark val="none"/>
        <c:minorTickMark val="none"/>
        <c:tickLblPos val="nextTo"/>
        <c:crossAx val="89976768"/>
        <c:crosses val="autoZero"/>
        <c:auto val="1"/>
        <c:lblAlgn val="ctr"/>
        <c:lblOffset val="100"/>
        <c:noMultiLvlLbl val="0"/>
      </c:catAx>
      <c:valAx>
        <c:axId val="8997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601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0.21457</cdr:x>
      <cdr:y>0.08155</cdr:y>
    </cdr:from>
    <cdr:to>
      <cdr:x>0.86368</cdr:x>
      <cdr:y>0.70137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1570960" y="360040"/>
          <a:ext cx="4752528" cy="27363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0.03989</cdr:x>
      <cdr:y>0.16727</cdr:y>
    </cdr:from>
    <cdr:to>
      <cdr:x>0.69197</cdr:x>
      <cdr:y>0.30272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1634" y="683485"/>
          <a:ext cx="3459579" cy="553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ysClr val="windowText" lastClr="000000"/>
              </a:solidFill>
            </a:rPr>
            <a:t>низкий риск</a:t>
          </a:r>
        </a:p>
        <a:p xmlns:a="http://schemas.openxmlformats.org/drawingml/2006/main">
          <a:r>
            <a:rPr lang="ru-RU" sz="1600" b="1">
              <a:solidFill>
                <a:schemeClr val="bg1"/>
              </a:solidFill>
            </a:rPr>
            <a:t>упрощенный контроль</a:t>
          </a: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0.09167</cdr:x>
      <cdr:y>0.46481</cdr:y>
    </cdr:from>
    <cdr:to>
      <cdr:x>0.75625</cdr:x>
      <cdr:y>0.57371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" y="1666875"/>
          <a:ext cx="303847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0.04621</cdr:x>
      <cdr:y>0.43554</cdr:y>
    </cdr:from>
    <cdr:to>
      <cdr:x>0.69829</cdr:x>
      <cdr:y>0.6014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5150" y="1779695"/>
          <a:ext cx="3459579" cy="677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ysClr val="windowText" lastClr="000000"/>
              </a:solidFill>
            </a:rPr>
            <a:t>средний риск</a:t>
          </a:r>
        </a:p>
        <a:p xmlns:a="http://schemas.openxmlformats.org/drawingml/2006/main">
          <a:r>
            <a:rPr lang="ru-RU" sz="1600" b="1">
              <a:solidFill>
                <a:schemeClr val="bg1"/>
              </a:solidFill>
            </a:rPr>
            <a:t>обычный</a:t>
          </a:r>
          <a:r>
            <a:rPr lang="ru-RU" sz="1600" b="1" baseline="0">
              <a:solidFill>
                <a:schemeClr val="bg1"/>
              </a:solidFill>
            </a:rPr>
            <a:t> контроль</a:t>
          </a: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0.04488</cdr:x>
      <cdr:y>0.70396</cdr:y>
    </cdr:from>
    <cdr:to>
      <cdr:x>0.50987</cdr:x>
      <cdr:y>0.8648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8126" y="2876552"/>
          <a:ext cx="2466975" cy="657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ysClr val="windowText" lastClr="000000"/>
              </a:solidFill>
            </a:rPr>
            <a:t>высокий риск</a:t>
          </a:r>
        </a:p>
        <a:p xmlns:a="http://schemas.openxmlformats.org/drawingml/2006/main">
          <a:r>
            <a:rPr lang="ru-RU" sz="1600" b="1">
              <a:solidFill>
                <a:schemeClr val="bg1"/>
              </a:solidFill>
            </a:rPr>
            <a:t>усиленный контроль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4C3D1D59-2AD1-4DCB-914F-877C96B80D1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0908"/>
            <a:ext cx="5447666" cy="4472940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1217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0226"/>
            <a:ext cx="2951217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CD990B69-1019-46AF-8234-0B7DEC3FE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7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1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A467C-D4C0-4722-8D3A-A7596875A7E9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8FD6A-7A6F-40E8-9AAD-900F303CBA5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33E1-F0D9-4C24-97C5-C5D2A349FE04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E682-2F62-4A5A-8F5F-92C75E57AC1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5926139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5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501073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958D-A463-4386-B7D7-A9751014B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5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73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B1699-3DAD-4FFA-AF6F-AF2E4A1CBBA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659E-07E9-404B-9ADF-6289B7F9BA1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4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4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083C-45BC-42CA-B1FF-C87CBAA8F51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2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2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A0344-D946-4D03-84C2-F3FF43CE6F2F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71F3-A0E4-450E-A9AE-793A1CA6D12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727A-8FCF-4070-B90B-3E4C5C33EFBB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31E5-EAC2-4045-BED2-0287EEF4FBE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431B-8A9B-415C-ADBC-917FE2DA4646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1" y="5872163"/>
            <a:ext cx="566738" cy="654050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8C5E9E8-6AE2-484E-A7F6-07D441FFF49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2772-42E4-4C29-9F1E-5CFDEC57E37E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F326-C40D-461B-AD48-A8998619B4A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914E-5E14-4DF8-BF9F-D233B62B9CEE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563E-AAFC-4300-A308-70A76DD615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501A5-A437-48E5-9BE9-AA6DFF87AC5A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6042029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E6652-B5FE-400F-B2CB-86AFA61B8609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140969"/>
            <a:ext cx="9144000" cy="1692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Автоматизация налогового контроля с помощью ПК «АСК НДС-2»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501073"/>
            <a:ext cx="7337192" cy="479655"/>
          </a:xfrm>
        </p:spPr>
        <p:txBody>
          <a:bodyPr/>
          <a:lstStyle/>
          <a:p>
            <a:pPr algn="ctr"/>
            <a:r>
              <a:rPr lang="ru-RU" sz="2600" dirty="0"/>
              <a:t>РЕЗУЛЬТАТЫ РАБОТЫ АСК «НДС 2»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b="1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26876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26876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124745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Суммы расхождений установленные в АСК «НДС-2», в млн. руб.</a:t>
            </a:r>
          </a:p>
        </p:txBody>
      </p:sp>
      <p:graphicFrame>
        <p:nvGraphicFramePr>
          <p:cNvPr id="8" name="Диаграм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17318"/>
              </p:ext>
            </p:extLst>
          </p:nvPr>
        </p:nvGraphicFramePr>
        <p:xfrm>
          <a:off x="840800" y="1556792"/>
          <a:ext cx="7321550" cy="44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6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501073"/>
            <a:ext cx="7337192" cy="623671"/>
          </a:xfrm>
        </p:spPr>
        <p:txBody>
          <a:bodyPr/>
          <a:lstStyle/>
          <a:p>
            <a:r>
              <a:rPr lang="ru-RU" sz="3200" dirty="0" smtClean="0"/>
              <a:t>Как работает сервис АСК НДС-2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2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507398"/>
            <a:ext cx="1368152" cy="13681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97035" y="1718810"/>
            <a:ext cx="1338661" cy="8280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Прием декларации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736" y="1493785"/>
            <a:ext cx="1872208" cy="13681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88529" y="1551214"/>
            <a:ext cx="1512168" cy="12601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lnSpc>
                <a:spcPct val="120000"/>
              </a:lnSpc>
              <a:spcBef>
                <a:spcPct val="0"/>
              </a:spcBef>
            </a:pPr>
            <a:r>
              <a:rPr lang="ru-RU" spc="-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Расчет контрольных </a:t>
            </a:r>
            <a:r>
              <a:rPr lang="ru-RU" spc="-15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соотношений (КС)</a:t>
            </a:r>
            <a:endParaRPr lang="ru-RU" spc="-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48642" y="1551214"/>
            <a:ext cx="2016224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84646" y="1615410"/>
            <a:ext cx="1944216" cy="111612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Автотребование</a:t>
            </a:r>
            <a:r>
              <a:rPr kumimoji="0" lang="ru-RU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представлении пояснений </a:t>
            </a:r>
            <a:r>
              <a:rPr kumimoji="0" lang="ru-RU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КС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32790" y="1542213"/>
            <a:ext cx="1728192" cy="127814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056276" y="1673805"/>
            <a:ext cx="1620180" cy="91810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Сопоставление операций контрагентов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66365" y="3874120"/>
            <a:ext cx="2901579" cy="16561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45355" y="4005064"/>
            <a:ext cx="2592288" cy="13681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Обработка формализованных пояснений по расхождениям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97330" y="3861048"/>
            <a:ext cx="2952328" cy="15121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148064" y="4005064"/>
            <a:ext cx="2520280" cy="12241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Автребование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представлении пояснений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расхождениям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07704" y="19888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139952" y="198884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640690" y="1988840"/>
            <a:ext cx="30757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80312" y="2875550"/>
            <a:ext cx="288032" cy="913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4139952" y="4509119"/>
            <a:ext cx="720080" cy="4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Коды ошибок: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2" y="2060848"/>
            <a:ext cx="7920880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085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– плательщик отразил счет-фактуру в декларации, а у контрагента отсутствует запись по этому счету фактуре;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2 – в декларации плательщика расходятся данные книги покупок и книги продаж;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3 – в декларации посредника расходятся данные журнала учета выставленных и полученных счетов-фактур;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4 – допущена ошибка в конкретной графе книги покупок или книги продаж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68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Пример формализованного приложения к требованию о представлении пояснений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4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690780"/>
              </p:ext>
            </p:extLst>
          </p:nvPr>
        </p:nvGraphicFramePr>
        <p:xfrm>
          <a:off x="539550" y="1988839"/>
          <a:ext cx="7776865" cy="4255909"/>
        </p:xfrm>
        <a:graphic>
          <a:graphicData uri="http://schemas.openxmlformats.org/drawingml/2006/table">
            <a:tbl>
              <a:tblPr/>
              <a:tblGrid>
                <a:gridCol w="867107"/>
                <a:gridCol w="867107"/>
                <a:gridCol w="961945"/>
                <a:gridCol w="365811"/>
                <a:gridCol w="1043238"/>
                <a:gridCol w="352263"/>
                <a:gridCol w="1219369"/>
                <a:gridCol w="867107"/>
                <a:gridCol w="1232918"/>
              </a:tblGrid>
              <a:tr h="8392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Раздел 8. Сведения из книга покупок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с/ф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Дата с/ф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ИНН к-та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Стоимость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НДС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 ошибки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19.01.2015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7500000000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20.01.2015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7500000000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(3, 4)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30.01.2015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7500000000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(14)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6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Оценка риска каждого плательщика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5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441858"/>
              </p:ext>
            </p:extLst>
          </p:nvPr>
        </p:nvGraphicFramePr>
        <p:xfrm>
          <a:off x="899592" y="1385887"/>
          <a:ext cx="7344815" cy="492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93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углом вверх 22"/>
          <p:cNvSpPr/>
          <p:nvPr/>
        </p:nvSpPr>
        <p:spPr>
          <a:xfrm rot="5400000">
            <a:off x="2410835" y="5192687"/>
            <a:ext cx="762615" cy="88745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Стрелка углом вверх 43"/>
          <p:cNvSpPr/>
          <p:nvPr/>
        </p:nvSpPr>
        <p:spPr>
          <a:xfrm rot="5400000">
            <a:off x="1490192" y="3911090"/>
            <a:ext cx="762615" cy="88745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33847" y="404664"/>
            <a:ext cx="8143875" cy="756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cap="all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ОБЩЕДОСТУПНЫЕ ДАННЫЕ на САЙТЕ ФНС России</a:t>
            </a:r>
            <a:endParaRPr lang="ru-RU" sz="2400" b="1" cap="all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3722" y="1749171"/>
            <a:ext cx="282028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400" dirty="0" smtClean="0">
                <a:solidFill>
                  <a:prstClr val="black"/>
                </a:solidFill>
              </a:rPr>
              <a:t>ВЫПИСКА ИЗ ЕГРЮЛ/ЕГРИП В ФОРМЕ ЭЛЕКТРОННОГО ДОКУМЕНТА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6570" y="1394470"/>
            <a:ext cx="3891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ЕЖЕГОДНОЕ ПУБЛИКОВАНИЕ НА САЙТЕ ДАННЫХ ПО НАПРАВЛЕНИЯМ: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1682361"/>
            <a:ext cx="1728192" cy="1096181"/>
            <a:chOff x="0" y="514348"/>
            <a:chExt cx="1985616" cy="1096181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0" y="514348"/>
              <a:ext cx="1985616" cy="1096181"/>
            </a:xfrm>
            <a:prstGeom prst="roundRect">
              <a:avLst>
                <a:gd name="adj" fmla="val 16670"/>
              </a:avLst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53521" y="567869"/>
              <a:ext cx="1878574" cy="9891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white"/>
                  </a:solidFill>
                </a:rPr>
                <a:t>РИСКИ БИЗНЕСА: ПРОВЕРЬ СЕБЯ И КОНТРАГЕНТА</a:t>
              </a:r>
              <a:endParaRPr lang="ru-RU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6737302" y="3474757"/>
            <a:ext cx="2531153" cy="122766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Стрелка углом вверх 36"/>
          <p:cNvSpPr/>
          <p:nvPr/>
        </p:nvSpPr>
        <p:spPr>
          <a:xfrm rot="5400000">
            <a:off x="563528" y="2710410"/>
            <a:ext cx="735498" cy="87176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Группа 37"/>
          <p:cNvGrpSpPr/>
          <p:nvPr/>
        </p:nvGrpSpPr>
        <p:grpSpPr>
          <a:xfrm>
            <a:off x="1346754" y="2833017"/>
            <a:ext cx="1852688" cy="1152217"/>
            <a:chOff x="1727944" y="2305833"/>
            <a:chExt cx="2170001" cy="1207944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1727944" y="2305833"/>
              <a:ext cx="2170001" cy="1207944"/>
            </a:xfrm>
            <a:prstGeom prst="roundRect">
              <a:avLst>
                <a:gd name="adj" fmla="val 16670"/>
              </a:avLst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4"/>
            <p:cNvSpPr/>
            <p:nvPr/>
          </p:nvSpPr>
          <p:spPr>
            <a:xfrm>
              <a:off x="1727944" y="2388013"/>
              <a:ext cx="2111024" cy="106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white"/>
                  </a:solidFill>
                </a:rPr>
                <a:t>ПРОВЕРКА КОРРЕКТНОСТИ ЗАПОЛНЕНИЯ СЧЕТ-ФАКТУРЫ</a:t>
              </a:r>
              <a:endParaRPr lang="ru-RU" sz="1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292387" y="4223769"/>
            <a:ext cx="1919675" cy="1039894"/>
            <a:chOff x="3923482" y="3848642"/>
            <a:chExt cx="2170001" cy="1297121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3923482" y="3848642"/>
              <a:ext cx="2170001" cy="1297121"/>
            </a:xfrm>
            <a:prstGeom prst="roundRect">
              <a:avLst>
                <a:gd name="adj" fmla="val 16670"/>
              </a:avLst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3986814" y="3911973"/>
              <a:ext cx="2043337" cy="1233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white"/>
                  </a:solidFill>
                </a:rPr>
                <a:t>ЕАЭС. ЗАЯВЛЕНИЕ О ВВОЗЕ ТОВАРОВ</a:t>
              </a:r>
              <a:endParaRPr lang="ru-RU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952231" y="2882649"/>
            <a:ext cx="2555873" cy="92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400" dirty="0">
                <a:solidFill>
                  <a:prstClr val="black"/>
                </a:solidFill>
              </a:rPr>
              <a:t>ПРОВЕРКА </a:t>
            </a:r>
            <a:r>
              <a:rPr lang="ru-RU" sz="1400" dirty="0" smtClean="0">
                <a:solidFill>
                  <a:prstClr val="black"/>
                </a:solidFill>
              </a:rPr>
              <a:t>ВАЛИДНОСТИ ИНН/КПП   НАЛОГОПЛАТЕЛЬЩИКА  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prstClr val="black"/>
                </a:solidFill>
              </a:rPr>
              <a:t>   НА </a:t>
            </a:r>
            <a:r>
              <a:rPr lang="ru-RU" sz="1400" dirty="0">
                <a:solidFill>
                  <a:prstClr val="black"/>
                </a:solidFill>
              </a:rPr>
              <a:t>ДАТУ СДЕЛКИ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59071" y="4236505"/>
            <a:ext cx="209003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400" dirty="0" smtClean="0">
                <a:solidFill>
                  <a:prstClr val="black"/>
                </a:solidFill>
              </a:rPr>
              <a:t>ИНФОРМАЦИЯ О ПОСТУПЛЕНИИ ЭЛЕКТРОННОЙ КОПИИ ЗАЯВЛЕНИЯ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408468" y="2174447"/>
            <a:ext cx="3422780" cy="1815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 defTabSz="1043056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СВЕДЕНИЯ О ЗАДОЛЖЕННОСТИ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defTabSz="1043056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СВЕДЕНИЯ О ЧИСЛЕННОСТИ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defTabSz="1043056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СВЕДЕНИЯ ОБ УПЛАТЕ НАЛОГОВ И СБОРОВ</a:t>
            </a:r>
          </a:p>
          <a:p>
            <a:pPr marL="342900" indent="-342900" defTabSz="1043056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СВЕДЕНИЯ О НАРУШЕНИИ ЗАКОНОДАТЕЛЬСТВА О НАЛОГАХ И СБОРАХ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852" y="6089656"/>
            <a:ext cx="619125" cy="631825"/>
          </a:xfr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b="1" dirty="0">
                <a:solidFill>
                  <a:prstClr val="white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6136" y="1066353"/>
            <a:ext cx="2520279" cy="32811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 01.06.2018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229070" y="5416063"/>
            <a:ext cx="1726778" cy="1152217"/>
            <a:chOff x="1727944" y="2305833"/>
            <a:chExt cx="2170001" cy="120794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727944" y="2305833"/>
              <a:ext cx="2170001" cy="1207944"/>
            </a:xfrm>
            <a:prstGeom prst="roundRect">
              <a:avLst>
                <a:gd name="adj" fmla="val 16670"/>
              </a:avLst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786922" y="2388013"/>
              <a:ext cx="2052045" cy="106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white"/>
                  </a:solidFill>
                </a:rPr>
                <a:t>ПРОВЕРКА СВЕДЕНИЙ ОТ ФТС РОССИИ</a:t>
              </a:r>
              <a:endParaRPr lang="ru-RU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21129" y="5732584"/>
            <a:ext cx="220169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400" dirty="0" smtClean="0">
                <a:solidFill>
                  <a:prstClr val="black"/>
                </a:solidFill>
              </a:rPr>
              <a:t>ИНФОРМАЦИЯ О ФАКТЕ ВЫВОЗА ТОВАРОВ ПО ДТ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7921" y="5728852"/>
            <a:ext cx="951521" cy="24390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НОВЫЙ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928" y="1076483"/>
            <a:ext cx="3663575" cy="4936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ЭЛЕКТРОННЫЕ СЕРВИСЫ ФНС РОССИИ</a:t>
            </a:r>
          </a:p>
        </p:txBody>
      </p:sp>
    </p:spTree>
    <p:extLst>
      <p:ext uri="{BB962C8B-B14F-4D97-AF65-F5344CB8AC3E}">
        <p14:creationId xmlns:p14="http://schemas.microsoft.com/office/powerpoint/2010/main" val="40588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30425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6311</TotalTime>
  <Words>306</Words>
  <Application>Microsoft Office PowerPoint</Application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Автоматизация налогового контроля с помощью ПК «АСК НДС-2»</vt:lpstr>
      <vt:lpstr>РЕЗУЛЬТАТЫ РАБОТЫ АСК «НДС 2»</vt:lpstr>
      <vt:lpstr>Как работает сервис АСК НДС-2</vt:lpstr>
      <vt:lpstr>Коды ошибок:</vt:lpstr>
      <vt:lpstr>Пример формализованного приложения к требованию о представлении пояснений</vt:lpstr>
      <vt:lpstr>Оценка риска каждого плательщика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ЗАСЕДАНИЕ КОЛЛЕГИИ «Об итогах работы налоговых органов за 1 полугодие 2016 года и основных задачах   на 3 квартал 2016 года»</dc:title>
  <dc:creator>6000-10-229</dc:creator>
  <cp:lastModifiedBy>Федосенко Надежда Петровна</cp:lastModifiedBy>
  <cp:revision>350</cp:revision>
  <cp:lastPrinted>2018-11-28T07:17:38Z</cp:lastPrinted>
  <dcterms:created xsi:type="dcterms:W3CDTF">2016-07-28T05:57:22Z</dcterms:created>
  <dcterms:modified xsi:type="dcterms:W3CDTF">2018-11-28T23:29:58Z</dcterms:modified>
</cp:coreProperties>
</file>